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82" r:id="rId5"/>
    <p:sldId id="259" r:id="rId6"/>
    <p:sldId id="273" r:id="rId7"/>
    <p:sldId id="274" r:id="rId8"/>
    <p:sldId id="275" r:id="rId9"/>
    <p:sldId id="276" r:id="rId10"/>
    <p:sldId id="267" r:id="rId11"/>
    <p:sldId id="283" r:id="rId12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CD3"/>
    <a:srgbClr val="003B5C"/>
    <a:srgbClr val="B6DC7A"/>
    <a:srgbClr val="000000"/>
    <a:srgbClr val="9FAEE5"/>
    <a:srgbClr val="FF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Grid="0" snapToObjects="1">
      <p:cViewPr varScale="1">
        <p:scale>
          <a:sx n="54" d="100"/>
          <a:sy n="54" d="100"/>
        </p:scale>
        <p:origin x="8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13822-48E3-4A48-8DCC-105C1CA907E9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2E807-BADA-7B47-B339-228FF633D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28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0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3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93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2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6F33-E500-9E4F-A8F4-8716B4F298EC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4D2A-4965-A040-818C-2E3DDC7F6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2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ccuk-my.sharepoint.com/personal/e_lawes_gcc-uk_org/Documents/Cyber%20Essentials%20Plus%20Assessment%20time.xlsx?web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ccuk-my.sharepoint.com/personal/e_lawes_gcc-uk_org/Documents/Cyber%20Essentials%20Plus%20Assessment%20time.xlsx?web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CC_master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95" y="224764"/>
            <a:ext cx="2512062" cy="1110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1889760"/>
            <a:ext cx="9144000" cy="496824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 descr="Large logo mark.png"/>
          <p:cNvPicPr>
            <a:picLocks noChangeAspect="1"/>
          </p:cNvPicPr>
          <p:nvPr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1190" b="11742"/>
          <a:stretch/>
        </p:blipFill>
        <p:spPr>
          <a:xfrm>
            <a:off x="0" y="1889760"/>
            <a:ext cx="5865876" cy="4968240"/>
          </a:xfrm>
          <a:prstGeom prst="rect">
            <a:avLst/>
          </a:prstGeom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420394" y="5046510"/>
            <a:ext cx="359316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algn="r" eaLnBrk="1" hangingPunct="1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Nick Jones</a:t>
            </a:r>
          </a:p>
          <a:p>
            <a:pPr algn="r" eaLnBrk="1" hangingPunct="1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CEO and Registrar</a:t>
            </a:r>
          </a:p>
          <a:p>
            <a:pPr algn="r" eaLnBrk="1" hangingPunct="1"/>
            <a:r>
              <a:rPr lang="en-US" sz="2000" b="1" dirty="0">
                <a:solidFill>
                  <a:schemeClr val="bg1"/>
                </a:solidFill>
                <a:latin typeface="Gill Sans"/>
                <a:cs typeface="Gill Sans"/>
              </a:rPr>
              <a:t>6 September, 6.30pm</a:t>
            </a:r>
          </a:p>
        </p:txBody>
      </p:sp>
    </p:spTree>
    <p:extLst>
      <p:ext uri="{BB962C8B-B14F-4D97-AF65-F5344CB8AC3E}">
        <p14:creationId xmlns:p14="http://schemas.microsoft.com/office/powerpoint/2010/main" val="128914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1614"/>
            <a:ext cx="9144000" cy="6858000"/>
          </a:xfrm>
          <a:prstGeom prst="rect">
            <a:avLst/>
          </a:prstGeom>
          <a:solidFill>
            <a:srgbClr val="B6D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15000"/>
              </a:lnSpc>
              <a:spcAft>
                <a:spcPts val="1440"/>
              </a:spcAft>
            </a:pPr>
            <a:r>
              <a:rPr lang="en-GB" sz="2400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0">
              <a:lnSpc>
                <a:spcPct val="115000"/>
              </a:lnSpc>
              <a:spcAft>
                <a:spcPts val="1440"/>
              </a:spcAft>
            </a:pPr>
            <a:endParaRPr lang="en-GB" sz="2400" b="1" dirty="0">
              <a:latin typeface="Gill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440"/>
              </a:spcAft>
            </a:pPr>
            <a:r>
              <a:rPr lang="en-GB" sz="2400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	Of interest to the </a:t>
            </a:r>
            <a:r>
              <a:rPr lang="en-GB" sz="2400" b="1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GCC (in no </a:t>
            </a:r>
            <a:r>
              <a:rPr lang="en-GB" sz="2400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particular order):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Independent regulator or merged into a multi-discipline regulator?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What would you like to see or hear from the GCC?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Would you like to see an expansion of courses to grow the profession?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Our relationship with the NHS (closer or as is?)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Do you believe chiropractic to be a divided profession?</a:t>
            </a:r>
          </a:p>
          <a:p>
            <a:pPr marL="742950" lvl="1" indent="-285750">
              <a:lnSpc>
                <a:spcPct val="115000"/>
              </a:lnSpc>
              <a:spcAft>
                <a:spcPts val="1440"/>
              </a:spcAft>
              <a:buFont typeface="Courier New" panose="02070309020205020404" pitchFamily="49" charset="0"/>
              <a:buChar char="o"/>
            </a:pPr>
            <a:r>
              <a:rPr lang="en-GB" b="1" dirty="0">
                <a:effectLst/>
                <a:latin typeface="Gill Sans"/>
                <a:ea typeface="Calibri" panose="020F0502020204030204" pitchFamily="34" charset="0"/>
                <a:cs typeface="Times New Roman" panose="02020603050405020304" pitchFamily="18" charset="0"/>
              </a:rPr>
              <a:t>Your overall views of the GCC (good and bad)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9" y="355600"/>
            <a:ext cx="648052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Gill Sans"/>
                <a:cs typeface="Gill Sans"/>
              </a:rPr>
              <a:t>We want to hear from you</a:t>
            </a:r>
          </a:p>
          <a:p>
            <a:pPr>
              <a:defRPr/>
            </a:pPr>
            <a:r>
              <a:rPr lang="en-US" sz="2400" dirty="0">
                <a:solidFill>
                  <a:srgbClr val="003B5C"/>
                </a:solidFill>
                <a:latin typeface="Gill Sans"/>
                <a:cs typeface="Gill Sans"/>
              </a:rPr>
              <a:t>enquiries@gcc-uk.org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003B5C"/>
              </a:solidFill>
              <a:latin typeface="Gill Sans"/>
              <a:cs typeface="Gill Sans"/>
            </a:endParaRPr>
          </a:p>
        </p:txBody>
      </p:sp>
      <p:pic>
        <p:nvPicPr>
          <p:cNvPr id="2" name="Picture 1" descr="GCC_white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46" y="251511"/>
            <a:ext cx="2396167" cy="10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7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CC_master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495" y="224764"/>
            <a:ext cx="2512062" cy="11103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" y="1889760"/>
            <a:ext cx="9144000" cy="496824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 descr="Large logo mark.png"/>
          <p:cNvPicPr>
            <a:picLocks noChangeAspect="1"/>
          </p:cNvPicPr>
          <p:nvPr/>
        </p:nvPicPr>
        <p:blipFill rotWithShape="1">
          <a:blip r:embed="rId3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11190" b="11742"/>
          <a:stretch/>
        </p:blipFill>
        <p:spPr>
          <a:xfrm>
            <a:off x="0" y="1889760"/>
            <a:ext cx="5865876" cy="4968240"/>
          </a:xfrm>
          <a:prstGeom prst="rect">
            <a:avLst/>
          </a:prstGeom>
        </p:spPr>
      </p:pic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420394" y="5474021"/>
            <a:ext cx="3593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Geneva" charset="0"/>
              </a:defRPr>
            </a:lvl9pPr>
          </a:lstStyle>
          <a:p>
            <a:pPr algn="r" eaLnBrk="1" hangingPunct="1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Nick Jones</a:t>
            </a:r>
          </a:p>
          <a:p>
            <a:pPr algn="r" eaLnBrk="1" hangingPunct="1"/>
            <a:r>
              <a:rPr lang="en-US" sz="3600" b="1" dirty="0">
                <a:solidFill>
                  <a:schemeClr val="bg1"/>
                </a:solidFill>
                <a:latin typeface="Gill Sans"/>
                <a:cs typeface="Gill Sans"/>
              </a:rPr>
              <a:t>CEO and Registrar</a:t>
            </a:r>
            <a:endParaRPr lang="en-US" sz="360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116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ro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1" t="-222" r="6384" b="321"/>
          <a:stretch/>
        </p:blipFill>
        <p:spPr>
          <a:xfrm>
            <a:off x="0" y="-22107"/>
            <a:ext cx="6975622" cy="68648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48225" y="0"/>
            <a:ext cx="4295775" cy="685800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52110" y="1273175"/>
            <a:ext cx="252152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bg1"/>
                </a:solidFill>
                <a:latin typeface="Gill Sans"/>
                <a:cs typeface="Gill Sans"/>
              </a:rPr>
              <a:t>Event</a:t>
            </a:r>
            <a:br>
              <a:rPr lang="en-US" sz="4400" b="1" dirty="0">
                <a:latin typeface="Gill Sans"/>
                <a:ea typeface="+mn-ea"/>
                <a:cs typeface="Gill Sans"/>
              </a:rPr>
            </a:br>
            <a:r>
              <a:rPr lang="en-US" sz="4400" dirty="0">
                <a:solidFill>
                  <a:srgbClr val="003B5C"/>
                </a:solidFill>
                <a:latin typeface="Gill Sans"/>
                <a:ea typeface="+mn-ea"/>
                <a:cs typeface="Gill Sans"/>
              </a:rPr>
              <a:t>Outcomes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6085" y="965200"/>
            <a:ext cx="214084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pc="300" dirty="0">
                <a:solidFill>
                  <a:schemeClr val="bg1"/>
                </a:solidFill>
                <a:latin typeface="Gill Sans"/>
                <a:cs typeface="Gill Sans"/>
              </a:rPr>
              <a:t>6 September 2021</a:t>
            </a:r>
            <a:endParaRPr lang="en-US" sz="1400" spc="300" dirty="0">
              <a:solidFill>
                <a:schemeClr val="bg1"/>
              </a:solidFill>
              <a:latin typeface="Gill Sans"/>
              <a:ea typeface="+mn-ea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2228" y="2928938"/>
            <a:ext cx="328569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greater understanding of the  GCC </a:t>
            </a:r>
          </a:p>
          <a:p>
            <a:pPr>
              <a:spcAft>
                <a:spcPts val="18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greater understanding of how the GCC carries out its  regulatory duties</a:t>
            </a:r>
          </a:p>
          <a:p>
            <a:pPr>
              <a:spcAft>
                <a:spcPts val="18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issues facing the profession in the near future</a:t>
            </a:r>
          </a:p>
          <a:p>
            <a:pPr>
              <a:spcAft>
                <a:spcPts val="18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 to comment and query on GCC strategy</a:t>
            </a:r>
          </a:p>
        </p:txBody>
      </p:sp>
    </p:spTree>
    <p:extLst>
      <p:ext uri="{BB962C8B-B14F-4D97-AF65-F5344CB8AC3E}">
        <p14:creationId xmlns:p14="http://schemas.microsoft.com/office/powerpoint/2010/main" val="225490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A82D910-D6D1-458F-A3A8-FA7567D7A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381" y="0"/>
            <a:ext cx="6858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5C0F7A-17DF-44FB-9143-9711FC07D222}"/>
              </a:ext>
            </a:extLst>
          </p:cNvPr>
          <p:cNvSpPr/>
          <p:nvPr/>
        </p:nvSpPr>
        <p:spPr>
          <a:xfrm>
            <a:off x="0" y="-14470"/>
            <a:ext cx="3635813" cy="687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GCC_master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4" y="251113"/>
            <a:ext cx="2103106" cy="929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3DBB8A-6FEB-4AFF-8B75-EEB8D5A382C7}"/>
              </a:ext>
            </a:extLst>
          </p:cNvPr>
          <p:cNvSpPr txBox="1"/>
          <p:nvPr/>
        </p:nvSpPr>
        <p:spPr>
          <a:xfrm>
            <a:off x="0" y="1802820"/>
            <a:ext cx="4572000" cy="1723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our function</a:t>
            </a:r>
          </a:p>
          <a:p>
            <a:pPr lvl="1">
              <a:lnSpc>
                <a:spcPct val="120000"/>
              </a:lnSpc>
            </a:pPr>
            <a:endParaRPr lang="en-US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developing profession</a:t>
            </a:r>
          </a:p>
          <a:p>
            <a:pPr lvl="1">
              <a:lnSpc>
                <a:spcPct val="120000"/>
              </a:lnSpc>
            </a:pPr>
            <a:endParaRPr lang="en-US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4AB146E9-E36F-434E-91C5-485DC0AEFFF1}"/>
              </a:ext>
            </a:extLst>
          </p:cNvPr>
          <p:cNvSpPr/>
          <p:nvPr/>
        </p:nvSpPr>
        <p:spPr>
          <a:xfrm>
            <a:off x="7863270" y="0"/>
            <a:ext cx="1340105" cy="688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041468-6B7D-4DDF-A7CB-1FFDE8209BF9}"/>
              </a:ext>
            </a:extLst>
          </p:cNvPr>
          <p:cNvSpPr txBox="1"/>
          <p:nvPr/>
        </p:nvSpPr>
        <p:spPr>
          <a:xfrm rot="16200000">
            <a:off x="6774414" y="2951948"/>
            <a:ext cx="3626890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ea typeface="+mn-ea"/>
                <a:cs typeface="Gill Sans"/>
              </a:rPr>
              <a:t>The profession: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cs typeface="Gill Sans"/>
              </a:rPr>
              <a:t>Today</a:t>
            </a:r>
            <a:endParaRPr lang="en-US" sz="2800" b="1" spc="600" dirty="0">
              <a:solidFill>
                <a:srgbClr val="2DCCD3"/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4197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D1ECD984-5E7D-404C-80FD-6F035581E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63" y="-1447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6200000">
            <a:off x="6553874" y="2951948"/>
            <a:ext cx="4067973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ea typeface="+mn-ea"/>
                <a:cs typeface="Gill Sans"/>
              </a:rPr>
              <a:t>The profession: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ea typeface="+mn-ea"/>
                <a:cs typeface="Gill Sans"/>
              </a:rPr>
              <a:t> 2022 and beyond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B178B-4B6A-4945-A2E1-E562600385B5}"/>
              </a:ext>
            </a:extLst>
          </p:cNvPr>
          <p:cNvSpPr/>
          <p:nvPr/>
        </p:nvSpPr>
        <p:spPr>
          <a:xfrm>
            <a:off x="0" y="-14470"/>
            <a:ext cx="3635813" cy="687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GCC_master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4" y="251113"/>
            <a:ext cx="2103106" cy="929569"/>
          </a:xfrm>
          <a:prstGeom prst="rect">
            <a:avLst/>
          </a:prstGeom>
        </p:spPr>
      </p:pic>
      <p:sp>
        <p:nvSpPr>
          <p:cNvPr id="10" name="Rectangle 9">
            <a:hlinkClick r:id="rId4"/>
            <a:extLst>
              <a:ext uri="{FF2B5EF4-FFF2-40B4-BE49-F238E27FC236}">
                <a16:creationId xmlns:a16="http://schemas.microsoft.com/office/drawing/2014/main" id="{06BA704A-EC6C-4543-876D-FB70381F70EA}"/>
              </a:ext>
            </a:extLst>
          </p:cNvPr>
          <p:cNvSpPr/>
          <p:nvPr/>
        </p:nvSpPr>
        <p:spPr>
          <a:xfrm>
            <a:off x="8029526" y="-31659"/>
            <a:ext cx="1921996" cy="690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DBB8A-6FEB-4AFF-8B75-EEB8D5A382C7}"/>
              </a:ext>
            </a:extLst>
          </p:cNvPr>
          <p:cNvSpPr txBox="1"/>
          <p:nvPr/>
        </p:nvSpPr>
        <p:spPr>
          <a:xfrm>
            <a:off x="0" y="1802820"/>
            <a:ext cx="4572000" cy="1723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of regulators</a:t>
            </a:r>
          </a:p>
          <a:p>
            <a:pPr lvl="1">
              <a:lnSpc>
                <a:spcPct val="120000"/>
              </a:lnSpc>
            </a:pPr>
            <a:endParaRPr lang="en-US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chiropractic</a:t>
            </a:r>
          </a:p>
          <a:p>
            <a:pPr lvl="1">
              <a:lnSpc>
                <a:spcPct val="120000"/>
              </a:lnSpc>
            </a:pPr>
            <a:endParaRPr lang="en-US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proofing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5547B0-A2DD-410E-A619-792B8DA86465}"/>
              </a:ext>
            </a:extLst>
          </p:cNvPr>
          <p:cNvSpPr txBox="1"/>
          <p:nvPr/>
        </p:nvSpPr>
        <p:spPr>
          <a:xfrm rot="16200000">
            <a:off x="6633221" y="2951948"/>
            <a:ext cx="3909276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ea typeface="+mn-ea"/>
                <a:cs typeface="Gill Sans"/>
              </a:rPr>
              <a:t>The profession: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spc="600" dirty="0">
                <a:solidFill>
                  <a:srgbClr val="2DCCD3"/>
                </a:solidFill>
                <a:latin typeface="Gill Sans"/>
                <a:cs typeface="Gill Sans"/>
              </a:rPr>
              <a:t>2022 and beyond</a:t>
            </a:r>
            <a:endParaRPr lang="en-US" sz="2800" b="1" spc="600" dirty="0">
              <a:solidFill>
                <a:srgbClr val="2DCCD3"/>
              </a:solidFill>
              <a:latin typeface="Gill Sans"/>
              <a:ea typeface="+mn-ea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0281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iro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t="100" b="321"/>
          <a:stretch/>
        </p:blipFill>
        <p:spPr>
          <a:xfrm>
            <a:off x="-1" y="-15300"/>
            <a:ext cx="9144000" cy="68427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2DCCD3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365" y="5443397"/>
            <a:ext cx="57620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Gill Sans"/>
                <a:cs typeface="Gill Sans"/>
              </a:rPr>
              <a:t>GCC Strategy 2022-2024</a:t>
            </a:r>
            <a:endParaRPr lang="en-US" sz="4000" dirty="0">
              <a:solidFill>
                <a:srgbClr val="003B5C"/>
              </a:solidFill>
              <a:latin typeface="Gill Sans"/>
              <a:cs typeface="Gill San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Gill Sans"/>
                <a:cs typeface="Gill Sans"/>
              </a:rPr>
              <a:t>YOUR VIEWS COUNT</a:t>
            </a:r>
          </a:p>
        </p:txBody>
      </p:sp>
      <p:pic>
        <p:nvPicPr>
          <p:cNvPr id="2" name="Picture 1" descr="GCC_white_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46" y="251511"/>
            <a:ext cx="2396167" cy="10591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C4EC3B-E4AA-4FE3-A60F-91ACDA7EECCA}"/>
              </a:ext>
            </a:extLst>
          </p:cNvPr>
          <p:cNvSpPr/>
          <p:nvPr/>
        </p:nvSpPr>
        <p:spPr>
          <a:xfrm>
            <a:off x="371939" y="534973"/>
            <a:ext cx="2948425" cy="2246769"/>
          </a:xfrm>
          <a:prstGeom prst="rect">
            <a:avLst/>
          </a:prstGeom>
          <a:solidFill>
            <a:srgbClr val="B6DC7A"/>
          </a:solidFill>
          <a:ln>
            <a:solidFill>
              <a:srgbClr val="003B5C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 One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place patients and their expectations of care at the centre of all GCC work.”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2971F4-7441-4A1C-9277-9C9DA4A4D96F}"/>
              </a:ext>
            </a:extLst>
          </p:cNvPr>
          <p:cNvSpPr/>
          <p:nvPr/>
        </p:nvSpPr>
        <p:spPr>
          <a:xfrm>
            <a:off x="3482451" y="534973"/>
            <a:ext cx="3103294" cy="2246769"/>
          </a:xfrm>
          <a:prstGeom prst="rect">
            <a:avLst/>
          </a:prstGeom>
          <a:solidFill>
            <a:srgbClr val="9FAEE5"/>
          </a:solidFill>
          <a:ln>
            <a:solidFill>
              <a:srgbClr val="003B5C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Two 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promote chiropractic excellence, professionalism and value within the health and care system.”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968DB-95CE-4F4D-B36C-4C49EEE5AD34}"/>
              </a:ext>
            </a:extLst>
          </p:cNvPr>
          <p:cNvSpPr txBox="1"/>
          <p:nvPr/>
        </p:nvSpPr>
        <p:spPr>
          <a:xfrm>
            <a:off x="371937" y="2954462"/>
            <a:ext cx="2948425" cy="2369880"/>
          </a:xfrm>
          <a:prstGeom prst="rect">
            <a:avLst/>
          </a:prstGeom>
          <a:solidFill>
            <a:srgbClr val="2DCCD3"/>
          </a:solidFill>
          <a:ln>
            <a:solidFill>
              <a:srgbClr val="003B5C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Three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regulate effectively, efficiently, innovatively and inclusively.”</a:t>
            </a:r>
          </a:p>
          <a:p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8467B-462A-4115-9F27-8CDA00E9D3D5}"/>
              </a:ext>
            </a:extLst>
          </p:cNvPr>
          <p:cNvSpPr txBox="1"/>
          <p:nvPr/>
        </p:nvSpPr>
        <p:spPr>
          <a:xfrm>
            <a:off x="3482451" y="2949442"/>
            <a:ext cx="3103295" cy="2369880"/>
          </a:xfrm>
          <a:prstGeom prst="rect">
            <a:avLst/>
          </a:prstGeom>
          <a:solidFill>
            <a:srgbClr val="003B5C"/>
          </a:solidFill>
          <a:ln>
            <a:solidFill>
              <a:srgbClr val="003B5C"/>
            </a:solidFill>
          </a:ln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Four</a:t>
            </a:r>
          </a:p>
          <a:p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enhance the nature and form of regulation for the profession for the future.”</a:t>
            </a:r>
          </a:p>
          <a:p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23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3CA3B6-CCDD-4CD3-9421-BA8BFAD9434F}"/>
              </a:ext>
            </a:extLst>
          </p:cNvPr>
          <p:cNvSpPr/>
          <p:nvPr/>
        </p:nvSpPr>
        <p:spPr>
          <a:xfrm>
            <a:off x="0" y="0"/>
            <a:ext cx="9144000" cy="2056140"/>
          </a:xfrm>
          <a:prstGeom prst="rect">
            <a:avLst/>
          </a:prstGeom>
          <a:solidFill>
            <a:srgbClr val="B6DC7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FE0BE40A-8CFD-440E-A325-2D03F7355D32}"/>
              </a:ext>
            </a:extLst>
          </p:cNvPr>
          <p:cNvSpPr/>
          <p:nvPr/>
        </p:nvSpPr>
        <p:spPr>
          <a:xfrm>
            <a:off x="366587" y="311910"/>
            <a:ext cx="1699783" cy="1489831"/>
          </a:xfrm>
          <a:prstGeom prst="hexagon">
            <a:avLst/>
          </a:prstGeom>
          <a:solidFill>
            <a:srgbClr val="B6DC7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algn="ctr">
              <a:lnSpc>
                <a:spcPct val="115000"/>
              </a:lnSpc>
            </a:pPr>
            <a:endParaRPr lang="en-GB" sz="11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8DEE-2D98-4354-B55B-7E5E5A02538A}"/>
              </a:ext>
            </a:extLst>
          </p:cNvPr>
          <p:cNvSpPr txBox="1"/>
          <p:nvPr/>
        </p:nvSpPr>
        <p:spPr>
          <a:xfrm>
            <a:off x="73102" y="570145"/>
            <a:ext cx="212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&amp;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Public: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8D8A0-CADF-449D-87EF-44D32D7B59E3}"/>
              </a:ext>
            </a:extLst>
          </p:cNvPr>
          <p:cNvSpPr/>
          <p:nvPr/>
        </p:nvSpPr>
        <p:spPr>
          <a:xfrm>
            <a:off x="2460512" y="277048"/>
            <a:ext cx="66466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“To place patients and their expectations of care at the centre of all GCC work.”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023AB3-EBE7-4861-927B-AB99318FCD87}"/>
              </a:ext>
            </a:extLst>
          </p:cNvPr>
          <p:cNvSpPr/>
          <p:nvPr/>
        </p:nvSpPr>
        <p:spPr>
          <a:xfrm>
            <a:off x="541219" y="3321320"/>
            <a:ext cx="2722652" cy="148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gain a greater understanding of patients’ needs and expectations so these can be reflected in the work of the GCC.</a:t>
            </a:r>
            <a:endParaRPr lang="en-GB" sz="1600" dirty="0">
              <a:solidFill>
                <a:srgbClr val="003B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1378D4-AECB-4E7E-BD0A-B85D7A100171}"/>
              </a:ext>
            </a:extLst>
          </p:cNvPr>
          <p:cNvSpPr/>
          <p:nvPr/>
        </p:nvSpPr>
        <p:spPr>
          <a:xfrm>
            <a:off x="3534863" y="3321320"/>
            <a:ext cx="2647982" cy="1489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promote and enforce standards that take full account of patients’ needs and legitimate expectations.</a:t>
            </a:r>
            <a:endParaRPr lang="en-GB" sz="1600" dirty="0">
              <a:solidFill>
                <a:srgbClr val="003B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35D682D-08FE-46BF-BA81-DDB0ECE744B1}"/>
              </a:ext>
            </a:extLst>
          </p:cNvPr>
          <p:cNvSpPr/>
          <p:nvPr/>
        </p:nvSpPr>
        <p:spPr>
          <a:xfrm>
            <a:off x="6540397" y="3321320"/>
            <a:ext cx="2474238" cy="2056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enhance the information the GCC provides to help patients make better informed judgements about their chiropractic care.</a:t>
            </a:r>
            <a:endParaRPr lang="en-GB" sz="1600" dirty="0">
              <a:solidFill>
                <a:srgbClr val="003B5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38EB3-58D7-4EE6-AD00-8CFCD76679EE}"/>
              </a:ext>
            </a:extLst>
          </p:cNvPr>
          <p:cNvSpPr txBox="1"/>
          <p:nvPr/>
        </p:nvSpPr>
        <p:spPr>
          <a:xfrm flipH="1">
            <a:off x="220533" y="3321320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6D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</a:t>
            </a:r>
            <a:endParaRPr lang="en-GB" sz="2800" b="1" dirty="0">
              <a:solidFill>
                <a:srgbClr val="B6D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F3C737-6059-4EE8-A280-605942882CFE}"/>
              </a:ext>
            </a:extLst>
          </p:cNvPr>
          <p:cNvSpPr txBox="1"/>
          <p:nvPr/>
        </p:nvSpPr>
        <p:spPr>
          <a:xfrm flipH="1">
            <a:off x="3214176" y="3321320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6D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1B</a:t>
            </a:r>
            <a:endParaRPr lang="en-GB" sz="2800" b="1" dirty="0">
              <a:solidFill>
                <a:srgbClr val="B6D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078EC1-12EB-49A4-855D-409E8C756718}"/>
              </a:ext>
            </a:extLst>
          </p:cNvPr>
          <p:cNvSpPr txBox="1"/>
          <p:nvPr/>
        </p:nvSpPr>
        <p:spPr>
          <a:xfrm flipH="1">
            <a:off x="6244969" y="3321320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B6D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endParaRPr lang="en-GB" sz="2800" b="1" dirty="0">
              <a:solidFill>
                <a:srgbClr val="B6D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CA6363-7D97-489D-804E-A1A8F6B67EE5}"/>
              </a:ext>
            </a:extLst>
          </p:cNvPr>
          <p:cNvSpPr txBox="1"/>
          <p:nvPr/>
        </p:nvSpPr>
        <p:spPr>
          <a:xfrm>
            <a:off x="181167" y="2592054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B6DC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GB" sz="2800" b="1" dirty="0">
              <a:solidFill>
                <a:srgbClr val="B6DC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1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EC8757A-CAEA-4FAE-A8E1-EA88EA3887B3}"/>
              </a:ext>
            </a:extLst>
          </p:cNvPr>
          <p:cNvSpPr/>
          <p:nvPr/>
        </p:nvSpPr>
        <p:spPr>
          <a:xfrm>
            <a:off x="0" y="-48440"/>
            <a:ext cx="9144000" cy="2056140"/>
          </a:xfrm>
          <a:prstGeom prst="rect">
            <a:avLst/>
          </a:prstGeom>
          <a:solidFill>
            <a:srgbClr val="9FAEE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8D8A0-CADF-449D-87EF-44D32D7B59E3}"/>
              </a:ext>
            </a:extLst>
          </p:cNvPr>
          <p:cNvSpPr/>
          <p:nvPr/>
        </p:nvSpPr>
        <p:spPr>
          <a:xfrm>
            <a:off x="2423114" y="162000"/>
            <a:ext cx="73759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promote chiropractic excellence, professionalism and value within the health and care system.”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6DE737-31EA-46C3-B40A-B20BEC74AC1F}"/>
              </a:ext>
            </a:extLst>
          </p:cNvPr>
          <p:cNvSpPr/>
          <p:nvPr/>
        </p:nvSpPr>
        <p:spPr>
          <a:xfrm>
            <a:off x="586126" y="3342341"/>
            <a:ext cx="2722652" cy="106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4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identify, collect and analyse data and insights from regulatory and statutory activity.</a:t>
            </a:r>
            <a:endParaRPr lang="en-GB" sz="14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751700-C808-4185-849C-524EBD7A999E}"/>
              </a:ext>
            </a:extLst>
          </p:cNvPr>
          <p:cNvSpPr/>
          <p:nvPr/>
        </p:nvSpPr>
        <p:spPr>
          <a:xfrm>
            <a:off x="3701635" y="3342341"/>
            <a:ext cx="2323817" cy="155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400" dirty="0">
                <a:solidFill>
                  <a:srgbClr val="003B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GB" sz="14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learning through the gathering and dissemination of GCC internal data and public, patient and registrant research.</a:t>
            </a:r>
            <a:endParaRPr lang="en-GB" sz="14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854D21-A129-4AF7-BF43-B703F8C528AA}"/>
              </a:ext>
            </a:extLst>
          </p:cNvPr>
          <p:cNvSpPr/>
          <p:nvPr/>
        </p:nvSpPr>
        <p:spPr>
          <a:xfrm>
            <a:off x="6456399" y="3339115"/>
            <a:ext cx="2569978" cy="155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4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with education providers and stakeholders to develop and promote professionalism in registrants from the start to end of their careers</a:t>
            </a:r>
            <a:r>
              <a:rPr lang="en-GB" sz="1400" dirty="0">
                <a:solidFill>
                  <a:srgbClr val="003B5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116C81-2D6F-4E18-B454-413E697D8C6B}"/>
              </a:ext>
            </a:extLst>
          </p:cNvPr>
          <p:cNvSpPr txBox="1"/>
          <p:nvPr/>
        </p:nvSpPr>
        <p:spPr>
          <a:xfrm flipH="1">
            <a:off x="255280" y="3321086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FA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  <a:endParaRPr lang="en-GB" sz="2800" b="1" dirty="0">
              <a:solidFill>
                <a:srgbClr val="9FAE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4CCB4B-18E6-46F0-93F1-0DF7196D5695}"/>
              </a:ext>
            </a:extLst>
          </p:cNvPr>
          <p:cNvSpPr txBox="1"/>
          <p:nvPr/>
        </p:nvSpPr>
        <p:spPr>
          <a:xfrm flipH="1">
            <a:off x="3380949" y="3332181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FA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endParaRPr lang="en-GB" sz="2800" b="1" dirty="0">
              <a:solidFill>
                <a:srgbClr val="9FAE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43003B-1064-440D-A82C-F85B8F2530D1}"/>
              </a:ext>
            </a:extLst>
          </p:cNvPr>
          <p:cNvSpPr txBox="1"/>
          <p:nvPr/>
        </p:nvSpPr>
        <p:spPr>
          <a:xfrm flipH="1">
            <a:off x="6097621" y="3330131"/>
            <a:ext cx="971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9FA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2C</a:t>
            </a:r>
            <a:endParaRPr lang="en-GB" sz="2800" b="1" dirty="0">
              <a:solidFill>
                <a:srgbClr val="9FAE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54E43-E5C2-4E26-A415-7F090119686B}"/>
              </a:ext>
            </a:extLst>
          </p:cNvPr>
          <p:cNvSpPr txBox="1"/>
          <p:nvPr/>
        </p:nvSpPr>
        <p:spPr>
          <a:xfrm>
            <a:off x="-27780" y="692065"/>
            <a:ext cx="246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Chiropractors: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99B6FA-F265-41CB-A1D6-0CBDD3C32831}"/>
              </a:ext>
            </a:extLst>
          </p:cNvPr>
          <p:cNvSpPr txBox="1"/>
          <p:nvPr/>
        </p:nvSpPr>
        <p:spPr>
          <a:xfrm>
            <a:off x="171007" y="2592054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FA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GB" sz="2800" b="1" dirty="0">
              <a:solidFill>
                <a:srgbClr val="9FAE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5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F7BA3E7-5443-479D-86CA-21C1310BDD08}"/>
              </a:ext>
            </a:extLst>
          </p:cNvPr>
          <p:cNvSpPr/>
          <p:nvPr/>
        </p:nvSpPr>
        <p:spPr>
          <a:xfrm>
            <a:off x="0" y="0"/>
            <a:ext cx="9144000" cy="2056140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8D8A0-CADF-449D-87EF-44D32D7B59E3}"/>
              </a:ext>
            </a:extLst>
          </p:cNvPr>
          <p:cNvSpPr/>
          <p:nvPr/>
        </p:nvSpPr>
        <p:spPr>
          <a:xfrm>
            <a:off x="2556806" y="315476"/>
            <a:ext cx="69609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regulate effectively, efficiently, innovatively and inclusively.”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2FE59C-0A49-452E-9D60-E1AC38F9E721}"/>
              </a:ext>
            </a:extLst>
          </p:cNvPr>
          <p:cNvSpPr/>
          <p:nvPr/>
        </p:nvSpPr>
        <p:spPr>
          <a:xfrm>
            <a:off x="511693" y="3346822"/>
            <a:ext cx="2865289" cy="205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take appropriate and measured action on complaints, the misuse of title, or when registration requirements, including annual CPD fulfilment, are not met.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D4ADF8-6BA9-4867-A030-83A65D501C0B}"/>
              </a:ext>
            </a:extLst>
          </p:cNvPr>
          <p:cNvSpPr/>
          <p:nvPr/>
        </p:nvSpPr>
        <p:spPr>
          <a:xfrm>
            <a:off x="3703391" y="3331741"/>
            <a:ext cx="2865289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set and promote educational, professional and registration requirements that are appropriate and fit for purpose.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7796DD-B35F-43F5-A17E-8A8E717AD624}"/>
              </a:ext>
            </a:extLst>
          </p:cNvPr>
          <p:cNvSpPr/>
          <p:nvPr/>
        </p:nvSpPr>
        <p:spPr>
          <a:xfrm>
            <a:off x="6811115" y="3346822"/>
            <a:ext cx="2179595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 a sustainable and effective organisation committed to equality, diversity and fairness.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EF5702-F70A-4C59-BE04-9525402E9F26}"/>
              </a:ext>
            </a:extLst>
          </p:cNvPr>
          <p:cNvSpPr txBox="1"/>
          <p:nvPr/>
        </p:nvSpPr>
        <p:spPr>
          <a:xfrm flipH="1">
            <a:off x="170688" y="3346822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  <a:endParaRPr lang="en-GB" sz="2800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E1DB87-9A36-41D2-BE67-2AAD357DFEF5}"/>
              </a:ext>
            </a:extLst>
          </p:cNvPr>
          <p:cNvSpPr txBox="1"/>
          <p:nvPr/>
        </p:nvSpPr>
        <p:spPr>
          <a:xfrm flipH="1">
            <a:off x="3372547" y="3342679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  <a:endParaRPr lang="en-GB" sz="2800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6ADBA5-D9CD-496D-A4B7-2DAB6C640054}"/>
              </a:ext>
            </a:extLst>
          </p:cNvPr>
          <p:cNvSpPr txBox="1"/>
          <p:nvPr/>
        </p:nvSpPr>
        <p:spPr>
          <a:xfrm flipH="1">
            <a:off x="6388828" y="3346822"/>
            <a:ext cx="753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3C</a:t>
            </a:r>
            <a:endParaRPr lang="en-GB" sz="2800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5F0AFE-D59A-4429-AA1D-DBCD6EC5CF40}"/>
              </a:ext>
            </a:extLst>
          </p:cNvPr>
          <p:cNvSpPr txBox="1"/>
          <p:nvPr/>
        </p:nvSpPr>
        <p:spPr>
          <a:xfrm>
            <a:off x="73102" y="570145"/>
            <a:ext cx="2124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GCC: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E458E2-4E9D-4C9C-BEEA-0D0B20049E9B}"/>
              </a:ext>
            </a:extLst>
          </p:cNvPr>
          <p:cNvSpPr txBox="1"/>
          <p:nvPr/>
        </p:nvSpPr>
        <p:spPr>
          <a:xfrm>
            <a:off x="181167" y="2592054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2DCC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GB" sz="2800" b="1" dirty="0">
              <a:solidFill>
                <a:srgbClr val="2DCCD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01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E66D23-A597-4BD3-B75D-B46BD4566F30}"/>
              </a:ext>
            </a:extLst>
          </p:cNvPr>
          <p:cNvSpPr/>
          <p:nvPr/>
        </p:nvSpPr>
        <p:spPr>
          <a:xfrm>
            <a:off x="0" y="0"/>
            <a:ext cx="9144000" cy="2056140"/>
          </a:xfrm>
          <a:prstGeom prst="rect">
            <a:avLst/>
          </a:prstGeom>
          <a:solidFill>
            <a:srgbClr val="003B5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8D8A0-CADF-449D-87EF-44D32D7B59E3}"/>
              </a:ext>
            </a:extLst>
          </p:cNvPr>
          <p:cNvSpPr/>
          <p:nvPr/>
        </p:nvSpPr>
        <p:spPr>
          <a:xfrm>
            <a:off x="2478186" y="272439"/>
            <a:ext cx="64435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“To enhance the nature and form of regulation for the profession for the future.”</a:t>
            </a: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A8C5DD-A5A7-4EAD-BE37-B6DFBBCCFBE3}"/>
              </a:ext>
            </a:extLst>
          </p:cNvPr>
          <p:cNvSpPr/>
          <p:nvPr/>
        </p:nvSpPr>
        <p:spPr>
          <a:xfrm>
            <a:off x="532332" y="3328086"/>
            <a:ext cx="2865289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‘shape the future’ of regulation of the profession by influencing the conclusions of the DHSC consultation and review of health and care regulation.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DFA879-0E2A-4C51-A711-A789C515F31D}"/>
              </a:ext>
            </a:extLst>
          </p:cNvPr>
          <p:cNvSpPr/>
          <p:nvPr/>
        </p:nvSpPr>
        <p:spPr>
          <a:xfrm>
            <a:off x="3824326" y="3346757"/>
            <a:ext cx="2267229" cy="2333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foster knowledge sharing and expertise, drive efficiencies and seek opportunities to delegate and/or attain economies of scale.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D3F81B-59D4-40F4-90CD-188F0B806A59}"/>
              </a:ext>
            </a:extLst>
          </p:cNvPr>
          <p:cNvSpPr/>
          <p:nvPr/>
        </p:nvSpPr>
        <p:spPr>
          <a:xfrm>
            <a:off x="6740979" y="3336597"/>
            <a:ext cx="2267229" cy="1483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15000"/>
              </a:lnSpc>
              <a:spcAft>
                <a:spcPts val="600"/>
              </a:spcAft>
            </a:pPr>
            <a:r>
              <a:rPr lang="en-GB" sz="1600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take forward the development of rules to be applied upon agreed legislative change.</a:t>
            </a:r>
            <a:endParaRPr lang="en-GB" sz="1600" dirty="0">
              <a:solidFill>
                <a:srgbClr val="003B5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C52C79-6E50-4B7A-81DD-F937D1EBB899}"/>
              </a:ext>
            </a:extLst>
          </p:cNvPr>
          <p:cNvSpPr txBox="1"/>
          <p:nvPr/>
        </p:nvSpPr>
        <p:spPr>
          <a:xfrm flipH="1">
            <a:off x="181167" y="3328541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4A</a:t>
            </a:r>
            <a:endParaRPr lang="en-GB" sz="2800" b="1" dirty="0">
              <a:solidFill>
                <a:srgbClr val="00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AB5CAD-A875-4C5C-9AF4-B51206F5E1F0}"/>
              </a:ext>
            </a:extLst>
          </p:cNvPr>
          <p:cNvSpPr txBox="1"/>
          <p:nvPr/>
        </p:nvSpPr>
        <p:spPr>
          <a:xfrm flipH="1">
            <a:off x="3473162" y="3327670"/>
            <a:ext cx="111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4B</a:t>
            </a:r>
            <a:endParaRPr lang="en-GB" sz="2800" b="1" dirty="0">
              <a:solidFill>
                <a:srgbClr val="00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BBB382-47C0-4E85-9A96-DC0390B09525}"/>
              </a:ext>
            </a:extLst>
          </p:cNvPr>
          <p:cNvSpPr txBox="1"/>
          <p:nvPr/>
        </p:nvSpPr>
        <p:spPr>
          <a:xfrm flipH="1">
            <a:off x="6379651" y="3326892"/>
            <a:ext cx="857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4C</a:t>
            </a:r>
            <a:endParaRPr lang="en-GB" sz="2800" b="1" dirty="0">
              <a:solidFill>
                <a:srgbClr val="00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EDFD0-8BE8-44F4-957A-07E4AD4BBC7D}"/>
              </a:ext>
            </a:extLst>
          </p:cNvPr>
          <p:cNvSpPr txBox="1"/>
          <p:nvPr/>
        </p:nvSpPr>
        <p:spPr>
          <a:xfrm>
            <a:off x="181167" y="2592054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  <a:endParaRPr lang="en-GB" sz="2800" b="1" dirty="0">
              <a:solidFill>
                <a:srgbClr val="003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DAA7B4C0-C483-406A-B9D9-31A2D1385D58}"/>
              </a:ext>
            </a:extLst>
          </p:cNvPr>
          <p:cNvSpPr/>
          <p:nvPr/>
        </p:nvSpPr>
        <p:spPr>
          <a:xfrm>
            <a:off x="252287" y="160772"/>
            <a:ext cx="1699783" cy="1489831"/>
          </a:xfrm>
          <a:prstGeom prst="hexagon">
            <a:avLst/>
          </a:prstGeom>
          <a:solidFill>
            <a:srgbClr val="003B5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algn="ctr">
              <a:lnSpc>
                <a:spcPct val="115000"/>
              </a:lnSpc>
            </a:pPr>
            <a:endParaRPr lang="en-GB" sz="11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34B4E8-F798-4CD0-9BC2-3C9CAE8AE50B}"/>
              </a:ext>
            </a:extLst>
          </p:cNvPr>
          <p:cNvSpPr txBox="1"/>
          <p:nvPr/>
        </p:nvSpPr>
        <p:spPr>
          <a:xfrm>
            <a:off x="73102" y="570145"/>
            <a:ext cx="21242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Profession: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587</Words>
  <Application>Microsoft Office PowerPoint</Application>
  <PresentationFormat>On-screen Show (4:3)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Cheverton</dc:creator>
  <cp:lastModifiedBy>Richard Campbell</cp:lastModifiedBy>
  <cp:revision>61</cp:revision>
  <cp:lastPrinted>2021-07-14T09:01:41Z</cp:lastPrinted>
  <dcterms:created xsi:type="dcterms:W3CDTF">2019-01-21T15:21:41Z</dcterms:created>
  <dcterms:modified xsi:type="dcterms:W3CDTF">2021-09-06T16:51:47Z</dcterms:modified>
</cp:coreProperties>
</file>